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4" r:id="rId1"/>
  </p:sldMasterIdLst>
  <p:notesMasterIdLst>
    <p:notesMasterId r:id="rId38"/>
  </p:notesMasterIdLst>
  <p:sldIdLst>
    <p:sldId id="256" r:id="rId2"/>
    <p:sldId id="257" r:id="rId3"/>
    <p:sldId id="262" r:id="rId4"/>
    <p:sldId id="260" r:id="rId5"/>
    <p:sldId id="259" r:id="rId6"/>
    <p:sldId id="258" r:id="rId7"/>
    <p:sldId id="261" r:id="rId8"/>
    <p:sldId id="288" r:id="rId9"/>
    <p:sldId id="289" r:id="rId10"/>
    <p:sldId id="263" r:id="rId11"/>
    <p:sldId id="264" r:id="rId12"/>
    <p:sldId id="267" r:id="rId13"/>
    <p:sldId id="268" r:id="rId14"/>
    <p:sldId id="265" r:id="rId15"/>
    <p:sldId id="284" r:id="rId16"/>
    <p:sldId id="285" r:id="rId17"/>
    <p:sldId id="266" r:id="rId18"/>
    <p:sldId id="269" r:id="rId19"/>
    <p:sldId id="272" r:id="rId20"/>
    <p:sldId id="270" r:id="rId21"/>
    <p:sldId id="273" r:id="rId22"/>
    <p:sldId id="274" r:id="rId23"/>
    <p:sldId id="283" r:id="rId24"/>
    <p:sldId id="290" r:id="rId25"/>
    <p:sldId id="271" r:id="rId26"/>
    <p:sldId id="275" r:id="rId27"/>
    <p:sldId id="291" r:id="rId28"/>
    <p:sldId id="276" r:id="rId29"/>
    <p:sldId id="277" r:id="rId30"/>
    <p:sldId id="278" r:id="rId31"/>
    <p:sldId id="279" r:id="rId32"/>
    <p:sldId id="280" r:id="rId33"/>
    <p:sldId id="292" r:id="rId34"/>
    <p:sldId id="286" r:id="rId35"/>
    <p:sldId id="281" r:id="rId36"/>
    <p:sldId id="287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660066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6053"/>
  </p:normalViewPr>
  <p:slideViewPr>
    <p:cSldViewPr snapToGrid="0" snapToObjects="1">
      <p:cViewPr varScale="1">
        <p:scale>
          <a:sx n="58" d="100"/>
          <a:sy n="5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4E917-86C6-4B61-8A9E-4FD7A7432D28}" type="datetimeFigureOut">
              <a:rPr lang="en-MY" smtClean="0"/>
              <a:t>31/12/2021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44185-A17B-4AA2-B8E5-7D51FE58A03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60342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/>
              <a:t>Allow audience to explore the scenario and focus on few differential diagnosis. However, at the end to emphasise the important question of probable dengue.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44185-A17B-4AA2-B8E5-7D51FE58A03A}" type="slidenum">
              <a:rPr lang="en-MY" smtClean="0"/>
              <a:t>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67158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82762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86F8-23D5-447A-B3D6-44095F1E35A5}" type="datetime1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122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D93A9-2847-4CC9-981F-729503DB6414}" type="datetime1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33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05367-2886-4A9E-82D5-7261AC45B7A4}" type="datetime1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01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03CC1-B42A-4596-BFAF-D66C6B28EFB4}" type="datetime1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221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9AEC85B5-1B1C-4997-9FCC-9E81B7B68788}" type="datetime1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270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670BF-5AD6-4E89-9B07-BD69BE935BF1}" type="datetime1">
              <a:rPr lang="en-US" smtClean="0"/>
              <a:t>12/31/2021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625C-E1E4-4AA0-A187-F20AE0CEFFDA}" type="datetime1">
              <a:rPr lang="en-US" smtClean="0"/>
              <a:t>12/31/2021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478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F9CB-03F1-4D69-9EEE-7AC7A7ED7435}" type="datetime1">
              <a:rPr lang="en-US" smtClean="0"/>
              <a:t>12/31/2021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659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BFE79-83CB-4F01-900F-506ACB42A013}" type="datetime1">
              <a:rPr lang="en-US" smtClean="0"/>
              <a:t>12/31/2021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967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0DC9-A8CF-4168-AA33-893A4FF87080}" type="datetime1">
              <a:rPr lang="en-US" smtClean="0"/>
              <a:t>12/31/2021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232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CFA65D1-5E16-46F0-9922-01CA2F7A426D}" type="datetime1">
              <a:rPr lang="en-US" smtClean="0"/>
              <a:t>12/31/2021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266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C035D5BD-830E-4251-B63B-C4D3D8ABC4B7}" type="datetime1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690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E226E-AC62-AE42-A533-DEB5C66B7E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7377545" cy="2857111"/>
          </a:xfrm>
        </p:spPr>
        <p:txBody>
          <a:bodyPr/>
          <a:lstStyle/>
          <a:p>
            <a:r>
              <a:rPr lang="en-US" sz="5800" dirty="0"/>
              <a:t>CASE DISCUSSION 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721AC4-9680-B143-B338-3253FA343A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4389119"/>
            <a:ext cx="8636000" cy="1511713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TRAINING OF CORE TRAINERS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CPG MANAGEMENT OF DENGUE IN CHILDREN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(SECOND EDITION)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5D08DE-B2EB-49DD-BF1B-9C8BC03A4F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9477" y="669637"/>
            <a:ext cx="3542108" cy="5458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395FDA-F941-4D25-84A3-25872E74C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553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61E609-BC51-4517-82D3-F54A8C362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10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0C43E73-48F6-4981-87FE-7CFBC6129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306" y="3175463"/>
            <a:ext cx="11183388" cy="964278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MY" sz="4400" dirty="0">
                <a:latin typeface="Arial" panose="020B0604020202020204" pitchFamily="34" charset="0"/>
                <a:cs typeface="Arial" panose="020B0604020202020204" pitchFamily="34" charset="0"/>
              </a:rPr>
              <a:t>Probable Dengue in Febrile Phase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CE9A8617-4897-4D53-86E2-C9FF0AD0BDE4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2 -</a:t>
            </a:r>
            <a:r>
              <a:rPr lang="en-US" baseline="-25000" dirty="0"/>
              <a:t>2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0826879-B36D-468B-BC10-E453F1674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54163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7C572-06B1-B74B-8BEC-CC58B46B4B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028305"/>
            <a:ext cx="11183388" cy="4464570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child is sitting on mother’s lap &amp; alert.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Weight: 15 kg.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Vital signs: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Temp - 38 C                                     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◦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RR - 28/min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BP - 100/60mmHg                           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◦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CRT - &lt;2 secs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HR - 110/min                                    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◦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Pulse volume good 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Extremities: warm &amp; pink.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Hydration: mucous membrane moist.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Other examinations: unremarkable.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329B9E-66B5-4400-BF61-09B183F2A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11</a:t>
            </a:fld>
            <a:endParaRPr lang="en-US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7CE82B63-D512-4073-BA6F-7A13AE111B0A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Examination</a:t>
            </a:r>
            <a:endParaRPr lang="en-US" baseline="-25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6FCE05-80A4-4214-A5B3-26FF4AB07F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9648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B1C7317-B0C5-024C-B410-5500897917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57111"/>
          </a:xfrm>
        </p:spPr>
        <p:txBody>
          <a:bodyPr>
            <a:noAutofit/>
          </a:bodyPr>
          <a:lstStyle/>
          <a:p>
            <a:pPr algn="ctr"/>
            <a:r>
              <a:rPr lang="en-US" sz="5400" dirty="0"/>
              <a:t>Q3: What is the assessment of hemodynamic status of this child?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CC2986-A3C0-4190-B17C-24AC21CFD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192A8B-8C19-4D20-9A37-4C4F0A73A2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8395" y="5339263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53456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443599-EE4F-45F0-BFAF-2E98BFD35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13</a:t>
            </a:fld>
            <a:endParaRPr lang="en-US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2094D79A-F673-455A-8DAA-DB33B02AAA4D}"/>
              </a:ext>
            </a:extLst>
          </p:cNvPr>
          <p:cNvSpPr txBox="1">
            <a:spLocks/>
          </p:cNvSpPr>
          <p:nvPr/>
        </p:nvSpPr>
        <p:spPr>
          <a:xfrm>
            <a:off x="1446416" y="484632"/>
            <a:ext cx="3291840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3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151EAFC-521D-417D-9724-90E6A5573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2E3E27-B0E8-452C-811C-2ADA216E7E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2468" y="317923"/>
            <a:ext cx="7150680" cy="59548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D20A356-291A-441A-A35E-3A1CBFB97342}"/>
              </a:ext>
            </a:extLst>
          </p:cNvPr>
          <p:cNvSpPr/>
          <p:nvPr/>
        </p:nvSpPr>
        <p:spPr>
          <a:xfrm>
            <a:off x="6319319" y="923067"/>
            <a:ext cx="1756374" cy="4843989"/>
          </a:xfrm>
          <a:prstGeom prst="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00882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950B9-7464-3746-9F61-603D2FB367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57111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Q4: What is your further management?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AC6296-B205-45DC-8C0B-0F868F4BE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A6CA52-6E18-4B30-8B88-6D794C3261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8395" y="5339263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46298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96601-4CEF-418D-A6DA-4DAFB8A62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21408"/>
            <a:ext cx="11183388" cy="405079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A: Full Blood Count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B: Renal Profile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C: Urine FEME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D: Chest X-ray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E: Full Blood Picture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F: Dengue Combo Test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G: Blood C&amp;S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096F1-4814-46FF-8879-8E47F4E7C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15</a:t>
            </a:fld>
            <a:endParaRPr lang="en-US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5AA5120A-9778-49C6-9042-B42A65ACF506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Select two (2) options:</a:t>
            </a:r>
            <a:endParaRPr lang="en-US" baseline="-25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1E7591-074F-4F94-A5B0-C8D954154D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30723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946A98-D2D8-4D38-887E-43EC43BE5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16</a:t>
            </a:fld>
            <a:endParaRPr lang="en-US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9651E4F0-B1E9-42AC-B483-0009EF4579D4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4</a:t>
            </a:r>
            <a:endParaRPr lang="en-US" baseline="-25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175A71-143F-4FB0-8513-C763F97B1A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902026C-4E6D-4AA4-B1EA-9D6225BDB7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21408"/>
            <a:ext cx="11183388" cy="405079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4000" b="1" dirty="0">
                <a:solidFill>
                  <a:srgbClr val="FF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A: Full Blood Count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B: Renal Profile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C: Urine FEME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D: Chest X-ray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E: Full Blood Picture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4000" b="1" dirty="0">
                <a:solidFill>
                  <a:srgbClr val="FF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F: Dengue Combo Test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G: Blood C&amp;S</a:t>
            </a:r>
          </a:p>
        </p:txBody>
      </p:sp>
    </p:spTree>
    <p:extLst>
      <p:ext uri="{BB962C8B-B14F-4D97-AF65-F5344CB8AC3E}">
        <p14:creationId xmlns:p14="http://schemas.microsoft.com/office/powerpoint/2010/main" val="35993910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BCD0F3F-B25C-4E8A-83DB-1A2DA79C6D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690"/>
          <a:stretch/>
        </p:blipFill>
        <p:spPr>
          <a:xfrm>
            <a:off x="5265003" y="221181"/>
            <a:ext cx="6686199" cy="6051603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AC5DCDE-A98D-F84C-A4EE-08A5C3D8C1D4}"/>
              </a:ext>
            </a:extLst>
          </p:cNvPr>
          <p:cNvCxnSpPr/>
          <p:nvPr/>
        </p:nvCxnSpPr>
        <p:spPr>
          <a:xfrm>
            <a:off x="2587337" y="4777971"/>
            <a:ext cx="4759036" cy="0"/>
          </a:xfrm>
          <a:prstGeom prst="straightConnector1">
            <a:avLst/>
          </a:prstGeom>
          <a:ln w="57150">
            <a:solidFill>
              <a:srgbClr val="66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FD66FE8-7294-B64F-ACAE-CAFFD58B4045}"/>
              </a:ext>
            </a:extLst>
          </p:cNvPr>
          <p:cNvCxnSpPr/>
          <p:nvPr/>
        </p:nvCxnSpPr>
        <p:spPr>
          <a:xfrm>
            <a:off x="2587337" y="3641899"/>
            <a:ext cx="4759036" cy="0"/>
          </a:xfrm>
          <a:prstGeom prst="straightConnector1">
            <a:avLst/>
          </a:prstGeom>
          <a:ln w="57150">
            <a:solidFill>
              <a:srgbClr val="66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2F983CF-91AA-FD43-8BAD-71F7442FC9CA}"/>
              </a:ext>
            </a:extLst>
          </p:cNvPr>
          <p:cNvSpPr txBox="1"/>
          <p:nvPr/>
        </p:nvSpPr>
        <p:spPr>
          <a:xfrm>
            <a:off x="504306" y="3237104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Full Blood Count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E64224-2B44-704B-B80B-3768F4F344BE}"/>
              </a:ext>
            </a:extLst>
          </p:cNvPr>
          <p:cNvSpPr txBox="1"/>
          <p:nvPr/>
        </p:nvSpPr>
        <p:spPr>
          <a:xfrm>
            <a:off x="504306" y="4337013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Dengue Combo Test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0913A3-E7B1-46A9-9479-A9BF5B94A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17</a:t>
            </a:fld>
            <a:endParaRPr lang="en-US"/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2C6003BF-31E1-4937-9924-0900B2EBB685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3591097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4 -</a:t>
            </a:r>
            <a:r>
              <a:rPr lang="en-US" baseline="-25000" dirty="0"/>
              <a:t>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7B34607-B195-4F96-BA04-3EF7C03E65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027F273-C552-4B24-8316-D3061144879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417" t="93969" r="8505"/>
          <a:stretch/>
        </p:blipFill>
        <p:spPr>
          <a:xfrm>
            <a:off x="5935285" y="6155320"/>
            <a:ext cx="5237018" cy="365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1640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5A42EB-DC59-1C42-8BAD-2AE1EE5318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4306" y="2194560"/>
            <a:ext cx="5829992" cy="3977640"/>
          </a:xfrm>
          <a:ln w="38100">
            <a:solidFill>
              <a:srgbClr val="660066"/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Full Blood Count:</a:t>
            </a:r>
          </a:p>
          <a:p>
            <a:pPr marL="365125" lvl="1" indent="-36512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Haemoglobin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- 12 g/dL</a:t>
            </a:r>
          </a:p>
          <a:p>
            <a:pPr marL="365125" lvl="1" indent="-36512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Haematocrit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- 38%</a:t>
            </a:r>
          </a:p>
          <a:p>
            <a:pPr marL="365125" lvl="1" indent="-36512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Total White Blood Count - 3,500/µL </a:t>
            </a:r>
          </a:p>
          <a:p>
            <a:pPr marL="365125" lvl="1" indent="-36512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Platelet  count - 137,000/µL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110532-411E-A545-8EF6-01D716C865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4298" y="2194560"/>
            <a:ext cx="5353394" cy="3977640"/>
          </a:xfrm>
          <a:ln w="38100">
            <a:solidFill>
              <a:srgbClr val="660066"/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Dengue Combo Test</a:t>
            </a:r>
          </a:p>
          <a:p>
            <a:pPr marL="365125" lvl="1" indent="-36512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NS1 Ag +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lvl="1" indent="-36512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IgM -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lvl="1" indent="-36512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IgG -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6AC8BE-820E-4B32-8A28-87F2D08F5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18</a:t>
            </a:fld>
            <a:endParaRPr lang="en-US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739BB9FA-89BE-456B-BF83-1AD7DF5234DE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Investigation results</a:t>
            </a:r>
            <a:endParaRPr lang="en-US" baseline="-25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29396C-6F8A-43EC-B6A5-3AD094A33C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6589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12E4B81-B9DA-8C4F-851B-49D859ABC3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57111"/>
          </a:xfrm>
        </p:spPr>
        <p:txBody>
          <a:bodyPr/>
          <a:lstStyle/>
          <a:p>
            <a:pPr algn="ctr"/>
            <a:r>
              <a:rPr lang="en-US" sz="5400" dirty="0"/>
              <a:t>Q5: What is your final diagnosis?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7C0BB6-CC20-412A-AEB8-C18C8711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6568B7-F9E2-4E56-B3FC-7DAF3D1F9E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8395" y="5339263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6245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234BA9A-8B9E-7D43-90E2-62BED8134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6415" y="484632"/>
            <a:ext cx="10241279" cy="1306692"/>
          </a:xfrm>
          <a:ln w="50800">
            <a:solidFill>
              <a:srgbClr val="660066"/>
            </a:solidFill>
          </a:ln>
        </p:spPr>
        <p:txBody>
          <a:bodyPr/>
          <a:lstStyle/>
          <a:p>
            <a:pPr algn="ctr"/>
            <a:r>
              <a:rPr lang="en-US" dirty="0"/>
              <a:t>Scenario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B26945-1DD3-684C-80BC-5683C20A72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21407"/>
            <a:ext cx="11183388" cy="3747377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 2-year-old girl is brought in by her mother to health clinic complaining of fever for 2 days associated with poor oral intake.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Mother also complains she sleeps when she has fever.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52B24B-585F-44FC-BE06-A3F2FDE21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F420D1-1122-4B80-98C8-09352C809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22832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E2393-5F13-904F-BC61-33FA8AAD2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307" y="3017900"/>
            <a:ext cx="11183387" cy="1014153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Acute Dengue Fever in Febrile Phase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017F21-7577-489E-947F-69E731B23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20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9E0A861-F6E6-496C-92D1-C64941811844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5</a:t>
            </a:r>
            <a:endParaRPr lang="en-US" baseline="-25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21689D-F37D-4A45-9EA7-0C8D6128F9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69833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5D2D9E0-31EB-5140-8D6E-15575660D3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57111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Q6: What is your next action?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9E2E42-0B12-43C9-A331-FF0C13C3B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4EF4A1-0638-4A29-84ED-B2CCF77B6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8395" y="5339263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34362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8243ECC-D300-CF4E-8B73-E3A0FCFFE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21408"/>
            <a:ext cx="11183388" cy="4050792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Send notification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Treat fever with paracetamol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Advise on oral intake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Look for danger signs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Discharge with home care advice pamphlet &amp; dengue monitoring record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Ask patient to come to clinic for daily monitoring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8ED0C4-A591-4856-BF34-1D5EFB336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22</a:t>
            </a:fld>
            <a:endParaRPr lang="en-US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565D023E-E25F-4769-9A49-11D200197837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6</a:t>
            </a:r>
            <a:endParaRPr lang="en-US" baseline="-25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41CD1D-5C15-4F66-9E97-8555746DEB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335235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50120E-D20E-445C-ACCE-A893A00D8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23</a:t>
            </a:fld>
            <a:endParaRPr lang="en-US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883EDBA2-66E2-4B09-854A-393B43BE2D3A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6 -</a:t>
            </a:r>
            <a:r>
              <a:rPr lang="en-US" baseline="-25000" dirty="0"/>
              <a:t>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4EC9AE-D57D-4E80-A827-135F2FFE41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BB57D8-5299-4BC6-B875-C746298074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37" y="2467518"/>
            <a:ext cx="11226725" cy="3368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4241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50120E-D20E-445C-ACCE-A893A00D8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24</a:t>
            </a:fld>
            <a:endParaRPr lang="en-US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883EDBA2-66E2-4B09-854A-393B43BE2D3A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6 -</a:t>
            </a:r>
            <a:r>
              <a:rPr lang="en-US" baseline="-25000" dirty="0"/>
              <a:t>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4EC9AE-D57D-4E80-A827-135F2FFE41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CB0CD8A-A16B-4A11-805E-0127DF618F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306" y="2624503"/>
            <a:ext cx="11188930" cy="2964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4056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A27934-6177-4F3C-8D95-7E653DBB0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25</a:t>
            </a:fld>
            <a:endParaRPr lang="en-US"/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096CD8DE-E1D3-4FF2-8849-BEBA75844B75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6 -</a:t>
            </a:r>
            <a:r>
              <a:rPr lang="en-US" baseline="-25000" dirty="0"/>
              <a:t>4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B87F2D7-7FC8-40F8-A7C8-F02D05C66E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4D9C2FD-E31C-4965-BB84-C7B36D3441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306" y="2022290"/>
            <a:ext cx="11170939" cy="4019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1491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A448CF9-7201-084A-BB83-4A5F88F92B51}"/>
              </a:ext>
            </a:extLst>
          </p:cNvPr>
          <p:cNvSpPr txBox="1"/>
          <p:nvPr/>
        </p:nvSpPr>
        <p:spPr>
          <a:xfrm>
            <a:off x="484351" y="2183256"/>
            <a:ext cx="2464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Oral intake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B0680E-305A-4B47-A345-FA1ECE831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26</a:t>
            </a:fld>
            <a:endParaRPr lang="en-US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C12B7F19-FB5C-4A56-B33A-4BF98AABD073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3674225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6 -</a:t>
            </a:r>
            <a:r>
              <a:rPr lang="en-US" baseline="-25000" dirty="0"/>
              <a:t>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51877E-53EC-48B2-BB32-AECED09422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B9060A-74C4-462C-850A-3F35D1314C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8348" y="303380"/>
            <a:ext cx="6056468" cy="60276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7678D3B-C08C-4AF3-BC06-57018F29094C}"/>
              </a:ext>
            </a:extLst>
          </p:cNvPr>
          <p:cNvCxnSpPr>
            <a:cxnSpLocks/>
          </p:cNvCxnSpPr>
          <p:nvPr/>
        </p:nvCxnSpPr>
        <p:spPr>
          <a:xfrm>
            <a:off x="2915045" y="2444866"/>
            <a:ext cx="2533303" cy="0"/>
          </a:xfrm>
          <a:prstGeom prst="straightConnector1">
            <a:avLst/>
          </a:prstGeom>
          <a:ln w="57150">
            <a:solidFill>
              <a:srgbClr val="66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80788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A448CF9-7201-084A-BB83-4A5F88F92B51}"/>
              </a:ext>
            </a:extLst>
          </p:cNvPr>
          <p:cNvSpPr txBox="1"/>
          <p:nvPr/>
        </p:nvSpPr>
        <p:spPr>
          <a:xfrm>
            <a:off x="539460" y="2169161"/>
            <a:ext cx="2464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Danger signs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B0680E-305A-4B47-A345-FA1ECE831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27</a:t>
            </a:fld>
            <a:endParaRPr lang="en-US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C12B7F19-FB5C-4A56-B33A-4BF98AABD073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3674225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6 -</a:t>
            </a:r>
            <a:r>
              <a:rPr lang="en-US" baseline="-25000" dirty="0"/>
              <a:t>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51877E-53EC-48B2-BB32-AECED09422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7678D3B-C08C-4AF3-BC06-57018F29094C}"/>
              </a:ext>
            </a:extLst>
          </p:cNvPr>
          <p:cNvCxnSpPr>
            <a:cxnSpLocks/>
          </p:cNvCxnSpPr>
          <p:nvPr/>
        </p:nvCxnSpPr>
        <p:spPr>
          <a:xfrm>
            <a:off x="3283527" y="2430771"/>
            <a:ext cx="2533303" cy="0"/>
          </a:xfrm>
          <a:prstGeom prst="straightConnector1">
            <a:avLst/>
          </a:prstGeom>
          <a:ln w="57150">
            <a:solidFill>
              <a:srgbClr val="66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E8F2481C-E066-4849-9CF7-F0846BD516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55102"/>
            <a:ext cx="5081107" cy="63972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59098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72D152C8-4C1D-4AA1-B28B-BDE337FBDB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352" y="1922201"/>
            <a:ext cx="8927448" cy="47157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D7ADEEC-82D1-3347-9895-576936E83469}"/>
              </a:ext>
            </a:extLst>
          </p:cNvPr>
          <p:cNvSpPr txBox="1"/>
          <p:nvPr/>
        </p:nvSpPr>
        <p:spPr>
          <a:xfrm>
            <a:off x="1756065" y="3481213"/>
            <a:ext cx="8771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8/1          2     None/24hrs   38ºC    110/60     110        12        38         3.5         137   0320690000      9/1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C5980A8F-1D7C-4E18-AE99-606A55D60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28</a:t>
            </a:fld>
            <a:endParaRPr lang="en-US"/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BE428B29-FE62-4AD2-970D-BDD5DC6627B2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6 -</a:t>
            </a:r>
            <a:r>
              <a:rPr lang="en-US" baseline="-25000" dirty="0"/>
              <a:t>7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9462221-403C-4550-B896-4091175C1C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023352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23A19B-A0B5-DF4B-BC97-F2BE795A1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21408"/>
            <a:ext cx="11183388" cy="4050792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Patient does not come for the next day appointment.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She only comes at day 5 of illness.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However, fever has resolved for 24 hours without antipyretic.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She is able to tolerate orally well but mother is concerned that the child has developed pruritic rash.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She has no vomiting, abdominal pain or bleeding tendency.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Her appetite is back to normal.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3F4B8-4863-4813-A5CF-F90645ADA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29</a:t>
            </a:fld>
            <a:endParaRPr lang="en-US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7C3798BD-C50C-4322-A5A8-061855EC587E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Progress</a:t>
            </a:r>
            <a:endParaRPr lang="en-US" baseline="-25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5567B5-0B08-4466-9D5A-23C11A94F6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8266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D1D16-7B08-0346-874C-5897167759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57111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Q1: What further history would you like to ask from the mother?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0FE9A9-E028-450B-94D4-FC765B13C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6296A5-ECE5-40B5-AF18-75F0FEF10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8395" y="5339263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964613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804D7-81E7-4040-96BF-428677E58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21408"/>
            <a:ext cx="11183388" cy="4251960"/>
          </a:xfrm>
        </p:spPr>
        <p:txBody>
          <a:bodyPr>
            <a:normAutofit lnSpcReduction="100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She looks well.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Vital signs: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Temp - 36.5°C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BP - 110/60 mmHg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 - 95/min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RR - 25/min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CRT - &lt;2 secs</a:t>
            </a:r>
          </a:p>
          <a:p>
            <a:pPr marL="365125" lvl="1" indent="-3651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Hydration is good.</a:t>
            </a:r>
          </a:p>
          <a:p>
            <a:pPr marL="365125" lvl="1" indent="-3651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Examination of other systems unremarkable except there is confluent macular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papular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rash (blanching) over the body &amp; limbs.</a:t>
            </a:r>
          </a:p>
          <a:p>
            <a:pPr marL="365125" lvl="1" indent="-3651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No petechiae noted on the skin or mucus membrane.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EC0205-00A4-4F45-8B01-A00EB73D6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30</a:t>
            </a:fld>
            <a:endParaRPr lang="en-US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B80F1CBC-A99A-4FD1-AD45-66767441275C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On Examination</a:t>
            </a:r>
            <a:endParaRPr lang="en-US" baseline="-25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70B26E-D44D-49C8-AAC6-3D65A9C14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32076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60CF339-BEA4-49F2-8713-61B8B22D1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31</a:t>
            </a:fld>
            <a:endParaRPr lang="en-US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9AA58912-EE9B-40BA-9304-644D9563CA4C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Isles of White in The Sea of Red</a:t>
            </a:r>
            <a:endParaRPr lang="en-US" baseline="-25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EBC325-0F88-460E-9AC2-E3A8EFCB1B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23DB29-55C0-4EEE-A81B-E89E9A3037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307" y="2066735"/>
            <a:ext cx="11183388" cy="420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7385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1889B-E9E3-FF4B-A6E8-37D482B208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57111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Q7: What is your current diagnosis?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4BD1CE-5C24-49A3-9685-BEDCA8B4B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32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D28A97-1AFD-4C91-8B1C-1034C53FB7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8395" y="5339263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74464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DA7AEC-0C0F-49F7-915D-BE9B07752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33</a:t>
            </a:fld>
            <a:endParaRPr lang="en-US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C99F1B24-7E31-469B-9026-0D8DBEC1932B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7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9404B5B-A73A-47B1-877F-1D1E533FF5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2D9781DE-8E2C-461F-8D79-DE7C837843B3}"/>
              </a:ext>
            </a:extLst>
          </p:cNvPr>
          <p:cNvSpPr txBox="1">
            <a:spLocks/>
          </p:cNvSpPr>
          <p:nvPr/>
        </p:nvSpPr>
        <p:spPr>
          <a:xfrm>
            <a:off x="504307" y="3017900"/>
            <a:ext cx="11183387" cy="130669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Dengue Fever in Recovery/ </a:t>
            </a:r>
          </a:p>
          <a:p>
            <a:pPr algn="ctr"/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Convalescent Phase</a:t>
            </a:r>
          </a:p>
        </p:txBody>
      </p:sp>
    </p:spTree>
    <p:extLst>
      <p:ext uri="{BB962C8B-B14F-4D97-AF65-F5344CB8AC3E}">
        <p14:creationId xmlns:p14="http://schemas.microsoft.com/office/powerpoint/2010/main" val="1568214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1889B-E9E3-FF4B-A6E8-37D482B208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57111"/>
          </a:xfrm>
        </p:spPr>
        <p:txBody>
          <a:bodyPr/>
          <a:lstStyle/>
          <a:p>
            <a:pPr algn="ctr"/>
            <a:r>
              <a:rPr lang="en-US" sz="5400" dirty="0"/>
              <a:t>Q8: What is your next action?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465916-B78A-4A1A-867C-173F2EA77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34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0B7C9B-0F4B-4CC9-B966-F2F3BC75C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8395" y="5339263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515104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DEA6C9B-8D9E-804F-AE23-AE785EF00925}"/>
              </a:ext>
            </a:extLst>
          </p:cNvPr>
          <p:cNvSpPr txBox="1"/>
          <p:nvPr/>
        </p:nvSpPr>
        <p:spPr>
          <a:xfrm>
            <a:off x="504306" y="5508790"/>
            <a:ext cx="11183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Patient is discharged: in convalescent phase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DA7AEC-0C0F-49F7-915D-BE9B07752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35</a:t>
            </a:fld>
            <a:endParaRPr lang="en-US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C99F1B24-7E31-469B-9026-0D8DBEC1932B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8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9404B5B-A73A-47B1-877F-1D1E533FF5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5C5ED65-C47B-4313-BB42-1E18E95E71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5521" y="2005054"/>
            <a:ext cx="9120957" cy="33986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83825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A21BA-4D07-47CF-98B9-4AC31C3078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23893"/>
          </a:xfrm>
        </p:spPr>
        <p:txBody>
          <a:bodyPr/>
          <a:lstStyle/>
          <a:p>
            <a:r>
              <a:rPr lang="en-MY" sz="8800" dirty="0"/>
              <a:t>Thank you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15F2AD-BA87-4438-8AEC-3DFCDD84D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9477" y="669637"/>
            <a:ext cx="3542108" cy="5458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9735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97937-3C95-B946-82D5-C7E9EC1966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21408"/>
            <a:ext cx="11183388" cy="4050792"/>
          </a:xfrm>
        </p:spPr>
        <p:txBody>
          <a:bodyPr>
            <a:normAutofit/>
          </a:bodyPr>
          <a:lstStyle/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Associated symptoms of nausea, vomiting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Presence of rash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Presence of abdominal pain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Bleeding tendency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Lethargy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Altered mental status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Live in endemic area: recent fogging, recent dengue cases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7A2987-14B4-491A-B0A2-6E068210F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4</a:t>
            </a:fld>
            <a:endParaRPr lang="en-US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5622476D-3100-4ABD-9084-03BAB7EA7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6415" y="484632"/>
            <a:ext cx="10241279" cy="1306692"/>
          </a:xfrm>
          <a:ln w="50800">
            <a:solidFill>
              <a:srgbClr val="660066"/>
            </a:solidFill>
          </a:ln>
        </p:spPr>
        <p:txBody>
          <a:bodyPr/>
          <a:lstStyle/>
          <a:p>
            <a:pPr algn="ctr"/>
            <a:r>
              <a:rPr lang="en-US" dirty="0"/>
              <a:t>Answer 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FFB8E2-DBF5-45C2-9F88-80D0086C9B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19242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D78CF4B-0AA8-4B12-99BF-331B9DBDEE6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0F5D7C-A94B-4257-AD4D-CD7B613A5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5</a:t>
            </a:fld>
            <a:endParaRPr lang="en-US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578F0550-A3C3-48CC-8BFF-24B9F1DBFE2D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1 -</a:t>
            </a:r>
            <a:r>
              <a:rPr lang="en-US" baseline="-25000" dirty="0"/>
              <a:t>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3AB629-DBE8-415A-AAC0-D299E9320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051" y="2347760"/>
            <a:ext cx="10703898" cy="36374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133E5E0-F79D-43D5-8457-33463CC60E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67564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CB962-838D-194D-AB51-757AFB0CA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385" y="2081487"/>
            <a:ext cx="11305309" cy="91109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Probable diagnosis of dengue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BF2559-BE37-5443-8334-1AA1C6A4C7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3242950"/>
            <a:ext cx="11183388" cy="2725592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Accurate diagnosis of dengue is essential for early detection &amp; management of severe dengue.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High index of suspicion is important in arriving at the diagnosis e.g. history of recent fogging in locality, recent family history of dengue, etc. 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Definitive diagnosis requires laboratory confirmation.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E782AF-ECA0-45D7-B384-5DB485F06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6</a:t>
            </a:fld>
            <a:endParaRPr lang="en-US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5618673D-151C-4542-976A-06A0CAEF773F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1 -</a:t>
            </a:r>
            <a:r>
              <a:rPr lang="en-US" baseline="-25000" dirty="0"/>
              <a:t>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8BBEAE-4F63-42E7-84DB-3316725040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9782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EE129-A9C1-B84A-BA85-07274594BD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21408"/>
            <a:ext cx="11183388" cy="4050792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child has fever for 2 days with vomiting once a day. She is still able to tolerate semi-solid food.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She sleeps when she has fever but is able to play with her siblings as usual.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Diapers require change as usual.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She has no abdominal pain or any bleeding tendency.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She has no difficulty in breathing.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She lives in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Keramat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which is known to be dengue hotspot in Wilayah Persekutuan Kuala Lumpur.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3C4633-171A-4DB3-A3E8-FF0A85FF1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7</a:t>
            </a:fld>
            <a:endParaRPr lang="en-US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5F4D4493-E112-4569-81C5-CC806F933BA4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Further History</a:t>
            </a:r>
            <a:endParaRPr lang="en-US" baseline="-25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33BD63-756E-41BB-9255-12D989D58C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997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D1D16-7B08-0346-874C-5897167759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57111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Q2: What is the clinical diagnosis?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0FE9A9-E028-450B-94D4-FC765B13C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38033F-C19D-4A81-B512-BACB202B2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8395" y="5339263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86161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61E609-BC51-4517-82D3-F54A8C362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9</a:t>
            </a:fld>
            <a:endParaRPr lang="en-US"/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CE9A8617-4897-4D53-86E2-C9FF0AD0BDE4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2</a:t>
            </a:r>
            <a:endParaRPr lang="en-US" baseline="-25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0826879-B36D-468B-BC10-E453F1674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2CE4308-A9EF-414F-9E10-E96BD328FE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7652" y="1912445"/>
            <a:ext cx="6976695" cy="472546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B9DDDB5-FB23-424B-B237-95A9F26AEE0E}"/>
              </a:ext>
            </a:extLst>
          </p:cNvPr>
          <p:cNvSpPr/>
          <p:nvPr/>
        </p:nvSpPr>
        <p:spPr>
          <a:xfrm>
            <a:off x="2494433" y="3720589"/>
            <a:ext cx="2227811" cy="2985052"/>
          </a:xfrm>
          <a:prstGeom prst="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861808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Wood 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 panose="02050604050505020204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8E89CD47-BF55-4DDE-B823-2283AA7E76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842</TotalTime>
  <Words>822</Words>
  <Application>Microsoft Office PowerPoint</Application>
  <PresentationFormat>Widescreen</PresentationFormat>
  <Paragraphs>160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Bahnschrift SemiBold SemiConden</vt:lpstr>
      <vt:lpstr>Bookman Old Style</vt:lpstr>
      <vt:lpstr>Calibri</vt:lpstr>
      <vt:lpstr>Century Gothic</vt:lpstr>
      <vt:lpstr>Courier New</vt:lpstr>
      <vt:lpstr>Wingdings</vt:lpstr>
      <vt:lpstr>Wood Type</vt:lpstr>
      <vt:lpstr>CASE DISCUSSION 1</vt:lpstr>
      <vt:lpstr>Scenario</vt:lpstr>
      <vt:lpstr>Q1: What further history would you like to ask from the mother?</vt:lpstr>
      <vt:lpstr>Answer 1</vt:lpstr>
      <vt:lpstr>PowerPoint Presentation</vt:lpstr>
      <vt:lpstr>Probable diagnosis of dengue</vt:lpstr>
      <vt:lpstr>PowerPoint Presentation</vt:lpstr>
      <vt:lpstr>Q2: What is the clinical diagnosis?</vt:lpstr>
      <vt:lpstr>PowerPoint Presentation</vt:lpstr>
      <vt:lpstr>Probable Dengue in Febrile Phase</vt:lpstr>
      <vt:lpstr>PowerPoint Presentation</vt:lpstr>
      <vt:lpstr>Q3: What is the assessment of hemodynamic status of this child?</vt:lpstr>
      <vt:lpstr>PowerPoint Presentation</vt:lpstr>
      <vt:lpstr>Q4: What is your further management?</vt:lpstr>
      <vt:lpstr>PowerPoint Presentation</vt:lpstr>
      <vt:lpstr>PowerPoint Presentation</vt:lpstr>
      <vt:lpstr>PowerPoint Presentation</vt:lpstr>
      <vt:lpstr>PowerPoint Presentation</vt:lpstr>
      <vt:lpstr>Q5: What is your final diagnosis?</vt:lpstr>
      <vt:lpstr>Acute Dengue Fever in Febrile Phase</vt:lpstr>
      <vt:lpstr>Q6: What is your next action?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Q7: What is your current diagnosis?</vt:lpstr>
      <vt:lpstr>PowerPoint Presentation</vt:lpstr>
      <vt:lpstr>Q8: What is your next action?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DISCUSSION 1</dc:title>
  <dc:creator>Dr Azwa Noor</dc:creator>
  <cp:lastModifiedBy>Siti Aishah Fadzilah</cp:lastModifiedBy>
  <cp:revision>34</cp:revision>
  <dcterms:created xsi:type="dcterms:W3CDTF">2021-01-11T04:38:50Z</dcterms:created>
  <dcterms:modified xsi:type="dcterms:W3CDTF">2021-12-31T07:48:33Z</dcterms:modified>
</cp:coreProperties>
</file>